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56" r:id="rId3"/>
    <p:sldId id="422" r:id="rId4"/>
    <p:sldId id="421" r:id="rId5"/>
    <p:sldId id="258" r:id="rId6"/>
    <p:sldId id="282" r:id="rId7"/>
    <p:sldId id="283" r:id="rId8"/>
    <p:sldId id="257" r:id="rId9"/>
    <p:sldId id="420" r:id="rId10"/>
    <p:sldId id="419" r:id="rId11"/>
    <p:sldId id="462" r:id="rId12"/>
    <p:sldId id="386" r:id="rId13"/>
    <p:sldId id="387" r:id="rId14"/>
    <p:sldId id="413" r:id="rId15"/>
    <p:sldId id="457" r:id="rId16"/>
    <p:sldId id="379" r:id="rId17"/>
    <p:sldId id="385" r:id="rId18"/>
    <p:sldId id="455" r:id="rId19"/>
    <p:sldId id="410" r:id="rId20"/>
    <p:sldId id="452" r:id="rId21"/>
    <p:sldId id="390" r:id="rId22"/>
    <p:sldId id="415" r:id="rId23"/>
    <p:sldId id="445" r:id="rId24"/>
    <p:sldId id="451" r:id="rId25"/>
    <p:sldId id="444" r:id="rId26"/>
    <p:sldId id="391" r:id="rId27"/>
    <p:sldId id="454" r:id="rId28"/>
    <p:sldId id="458" r:id="rId29"/>
    <p:sldId id="380" r:id="rId30"/>
    <p:sldId id="392" r:id="rId31"/>
    <p:sldId id="393" r:id="rId32"/>
    <p:sldId id="399" r:id="rId33"/>
    <p:sldId id="400" r:id="rId34"/>
    <p:sldId id="401" r:id="rId35"/>
    <p:sldId id="402" r:id="rId36"/>
    <p:sldId id="448" r:id="rId37"/>
    <p:sldId id="406" r:id="rId38"/>
    <p:sldId id="407" r:id="rId39"/>
    <p:sldId id="424" r:id="rId40"/>
    <p:sldId id="425" r:id="rId41"/>
    <p:sldId id="397" r:id="rId42"/>
    <p:sldId id="459" r:id="rId43"/>
    <p:sldId id="381" r:id="rId44"/>
    <p:sldId id="398" r:id="rId45"/>
    <p:sldId id="449" r:id="rId46"/>
    <p:sldId id="453" r:id="rId47"/>
    <p:sldId id="279" r:id="rId48"/>
    <p:sldId id="460" r:id="rId49"/>
    <p:sldId id="461" r:id="rId50"/>
    <p:sldId id="36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7F3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  <a:lvl2pPr>
              <a:defRPr>
                <a:solidFill>
                  <a:srgbClr val="CD7F32"/>
                </a:solidFill>
              </a:defRPr>
            </a:lvl2pPr>
            <a:lvl3pPr>
              <a:defRPr>
                <a:solidFill>
                  <a:srgbClr val="CD7F32"/>
                </a:solidFill>
              </a:defRPr>
            </a:lvl3pPr>
            <a:lvl4pPr>
              <a:defRPr>
                <a:solidFill>
                  <a:srgbClr val="CD7F32"/>
                </a:solidFill>
              </a:defRPr>
            </a:lvl4pPr>
            <a:lvl5pPr>
              <a:defRPr>
                <a:solidFill>
                  <a:srgbClr val="CD7F3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3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677846-F7C1-4AEA-898F-8962E18EEE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3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C2B7C9-718E-4378-8A8B-0EAB41C263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8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99321-400E-41E1-8FD5-F2B12A3A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0A25D-C543-4A67-AE7D-EC115DACC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7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CD7F3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C0F9E-32ED-4AB9-9958-A37A9B8AA84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7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D7F3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D7F3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D7F3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D7F3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7F3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7F3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nthonypino/melbourne-housing-marke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quora.com/What-is-bias-and-varianc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abc.net.au/news/2019-04-29/budget-forecasts-for-wage-growth-vs-actual-growth/11053144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jp6Sc" TargetMode="External"/><Relationship Id="rId2" Type="http://schemas.openxmlformats.org/officeDocument/2006/relationships/hyperlink" Target="https://www.linkedin.com/in/craig-doc-sav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vageDoc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driven.tv/blog/modern-data-scientist-infographic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2354" y="498906"/>
            <a:ext cx="9915646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D7F32"/>
                </a:solidFill>
              </a:rPr>
              <a:t>Inconvenient Mathematics:</a:t>
            </a:r>
            <a:br>
              <a:rPr lang="en-US" b="1" dirty="0">
                <a:solidFill>
                  <a:srgbClr val="CD7F32"/>
                </a:solidFill>
              </a:rPr>
            </a:br>
            <a:r>
              <a:rPr lang="en-US" sz="3200" b="1" i="1" dirty="0">
                <a:solidFill>
                  <a:srgbClr val="CD7F32"/>
                </a:solidFill>
              </a:rPr>
              <a:t>Why Data Scientists Can’t Give Ugly Ducklings a Free Lunch</a:t>
            </a:r>
            <a:endParaRPr lang="en-US" sz="4400" i="1" dirty="0">
              <a:solidFill>
                <a:srgbClr val="CD7F3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5843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D7F32"/>
                </a:solidFill>
                <a:ea typeface="+mj-ea"/>
                <a:cs typeface="+mj-cs"/>
              </a:rPr>
              <a:t>Craig Savage, PhD, MBA</a:t>
            </a:r>
          </a:p>
          <a:p>
            <a:endParaRPr lang="en-US" sz="4400" dirty="0">
              <a:solidFill>
                <a:srgbClr val="CD7F32"/>
              </a:solidFill>
              <a:ea typeface="+mj-ea"/>
              <a:cs typeface="+mj-cs"/>
            </a:endParaRPr>
          </a:p>
          <a:p>
            <a:r>
              <a:rPr lang="en-US" sz="3500" dirty="0">
                <a:solidFill>
                  <a:srgbClr val="CD7F32"/>
                </a:solidFill>
                <a:ea typeface="+mj-ea"/>
                <a:cs typeface="+mj-cs"/>
              </a:rPr>
              <a:t>Citizens Data Scientists - Melbourne</a:t>
            </a:r>
          </a:p>
        </p:txBody>
      </p:sp>
    </p:spTree>
    <p:extLst>
      <p:ext uri="{BB962C8B-B14F-4D97-AF65-F5344CB8AC3E}">
        <p14:creationId xmlns:p14="http://schemas.microsoft.com/office/powerpoint/2010/main" val="202405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Data science is a widely used yet loosely defined term</a:t>
            </a:r>
          </a:p>
          <a:p>
            <a:pPr lvl="1"/>
            <a:r>
              <a:rPr lang="en-US" dirty="0"/>
              <a:t>Reporting summary statistics?</a:t>
            </a:r>
          </a:p>
          <a:p>
            <a:pPr lvl="1"/>
            <a:r>
              <a:rPr lang="en-US" dirty="0"/>
              <a:t>Predictive analytics?</a:t>
            </a:r>
          </a:p>
          <a:p>
            <a:pPr lvl="1"/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All of the above?</a:t>
            </a:r>
          </a:p>
          <a:p>
            <a:r>
              <a:rPr lang="en-US" dirty="0"/>
              <a:t>Regression and Classification Problems</a:t>
            </a:r>
          </a:p>
          <a:p>
            <a:r>
              <a:rPr lang="en-US" dirty="0"/>
              <a:t>If nothing else, agree that data driven decisions are better than dogma</a:t>
            </a:r>
          </a:p>
        </p:txBody>
      </p:sp>
    </p:spTree>
    <p:extLst>
      <p:ext uri="{BB962C8B-B14F-4D97-AF65-F5344CB8AC3E}">
        <p14:creationId xmlns:p14="http://schemas.microsoft.com/office/powerpoint/2010/main" val="378679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Data science is a widely used yet loosely defined term</a:t>
            </a:r>
          </a:p>
          <a:p>
            <a:pPr lvl="1"/>
            <a:r>
              <a:rPr lang="en-US" dirty="0"/>
              <a:t>Reporting summary statistics?</a:t>
            </a:r>
          </a:p>
          <a:p>
            <a:pPr lvl="1"/>
            <a:r>
              <a:rPr lang="en-US" dirty="0"/>
              <a:t>Predictive analytics?</a:t>
            </a:r>
          </a:p>
          <a:p>
            <a:pPr lvl="1"/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All of the above?</a:t>
            </a:r>
          </a:p>
          <a:p>
            <a:r>
              <a:rPr lang="en-US" dirty="0"/>
              <a:t>Regression and Classification Problems</a:t>
            </a:r>
          </a:p>
          <a:p>
            <a:r>
              <a:rPr lang="en-US" dirty="0"/>
              <a:t>If nothing else, agree that data driven decisions are better than dogma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8708B-B31F-4169-937D-DE0C04089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0" y="1393370"/>
            <a:ext cx="5453743" cy="54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7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E662C7-4E85-46F5-96EF-2BB2651E2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7C735-C266-4484-882E-086374410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Application examples</a:t>
            </a:r>
          </a:p>
        </p:txBody>
      </p:sp>
    </p:spTree>
    <p:extLst>
      <p:ext uri="{BB962C8B-B14F-4D97-AF65-F5344CB8AC3E}">
        <p14:creationId xmlns:p14="http://schemas.microsoft.com/office/powerpoint/2010/main" val="175514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6A3919-D2E1-451A-97BA-F4A0BF60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7F5CB6-591D-4740-A652-3034750E4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dirty="0"/>
              <a:t>Melbourne House Price Data</a:t>
            </a:r>
          </a:p>
          <a:p>
            <a:pPr lvl="1"/>
            <a:r>
              <a:rPr lang="en-AU" dirty="0"/>
              <a:t>Public Kaggle data set – Melbourne Housing Market</a:t>
            </a:r>
          </a:p>
          <a:p>
            <a:pPr lvl="2"/>
            <a:r>
              <a:rPr lang="en-AU" dirty="0">
                <a:hlinkClick r:id="rId2"/>
              </a:rPr>
              <a:t>https://www.kaggle.com/anthonypino/melbourne-housing-market</a:t>
            </a:r>
            <a:endParaRPr lang="en-AU" dirty="0"/>
          </a:p>
          <a:p>
            <a:pPr lvl="1"/>
            <a:r>
              <a:rPr lang="en-AU" dirty="0"/>
              <a:t>~60k rows of 13 variables (“Small” data set)</a:t>
            </a:r>
          </a:p>
          <a:p>
            <a:pPr lvl="1"/>
            <a:r>
              <a:rPr lang="en-AU" dirty="0"/>
              <a:t>Filters:</a:t>
            </a:r>
          </a:p>
          <a:p>
            <a:pPr lvl="2"/>
            <a:r>
              <a:rPr lang="en-AU" dirty="0"/>
              <a:t>Houses (not flats, etc)</a:t>
            </a:r>
          </a:p>
          <a:p>
            <a:pPr lvl="2"/>
            <a:r>
              <a:rPr lang="en-AU" dirty="0"/>
              <a:t>Melbourne Metro (i.e. not rural)</a:t>
            </a:r>
          </a:p>
          <a:p>
            <a:pPr lvl="2"/>
            <a:r>
              <a:rPr lang="en-AU" dirty="0"/>
              <a:t>“Reasonableness”: 0 &lt; # Bedrooms &lt;=5, Garage for &lt;=4 cars, etc….</a:t>
            </a:r>
          </a:p>
          <a:p>
            <a:r>
              <a:rPr lang="en-AU" dirty="0"/>
              <a:t>Regression: Predict house prices (continuous)</a:t>
            </a:r>
          </a:p>
          <a:p>
            <a:r>
              <a:rPr lang="en-AU" dirty="0"/>
              <a:t>Classification: Determine whether a house is a “good deal” (binary)</a:t>
            </a:r>
          </a:p>
        </p:txBody>
      </p:sp>
    </p:spTree>
    <p:extLst>
      <p:ext uri="{BB962C8B-B14F-4D97-AF65-F5344CB8AC3E}">
        <p14:creationId xmlns:p14="http://schemas.microsoft.com/office/powerpoint/2010/main" val="320593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3C7B-943F-4938-83B4-6A97D7DD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67C185-C5CB-4D8C-9C72-2A38012F4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Price Distribution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04E619-B563-44AC-9192-66181BE3D3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0338" y="2943947"/>
            <a:ext cx="4616687" cy="280684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B8E10D-16D1-41EC-99F1-A23F4C4E6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Price Distribution (Log Scale)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DFE0E0-8265-4FB3-B25C-3967F9F685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5450" y="2943947"/>
            <a:ext cx="4616687" cy="28068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D097BF-EF94-417A-98DB-966B1AC1A607}"/>
              </a:ext>
            </a:extLst>
          </p:cNvPr>
          <p:cNvSpPr/>
          <p:nvPr/>
        </p:nvSpPr>
        <p:spPr>
          <a:xfrm>
            <a:off x="6836229" y="5176837"/>
            <a:ext cx="489857" cy="28302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581458-5488-4396-A910-7B4F925907A6}"/>
              </a:ext>
            </a:extLst>
          </p:cNvPr>
          <p:cNvSpPr/>
          <p:nvPr/>
        </p:nvSpPr>
        <p:spPr>
          <a:xfrm>
            <a:off x="10493829" y="5176837"/>
            <a:ext cx="489857" cy="28302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36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3C7B-943F-4938-83B4-6A97D7DD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67C185-C5CB-4D8C-9C72-2A38012F4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Price Distribution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04E619-B563-44AC-9192-66181BE3D3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0338" y="2943947"/>
            <a:ext cx="4616687" cy="280684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B8E10D-16D1-41EC-99F1-A23F4C4E6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Price Distribution (Log Scale)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DFE0E0-8265-4FB3-B25C-3967F9F685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5450" y="2943947"/>
            <a:ext cx="4616687" cy="28068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D097BF-EF94-417A-98DB-966B1AC1A607}"/>
              </a:ext>
            </a:extLst>
          </p:cNvPr>
          <p:cNvSpPr/>
          <p:nvPr/>
        </p:nvSpPr>
        <p:spPr>
          <a:xfrm>
            <a:off x="6836229" y="5176837"/>
            <a:ext cx="489857" cy="28302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581458-5488-4396-A910-7B4F925907A6}"/>
              </a:ext>
            </a:extLst>
          </p:cNvPr>
          <p:cNvSpPr/>
          <p:nvPr/>
        </p:nvSpPr>
        <p:spPr>
          <a:xfrm>
            <a:off x="10493829" y="5176837"/>
            <a:ext cx="489857" cy="28302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69B1F-CBC7-4C1C-8BBD-2594BA3AD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81" y="887865"/>
            <a:ext cx="5823290" cy="58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51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E3F9AA-8735-4F90-9AE1-7FE61F3D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D0BFE-FD2D-435C-ADC2-1E83BDB2D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Predict a continuous variable: Price</a:t>
            </a:r>
          </a:p>
        </p:txBody>
      </p:sp>
    </p:spTree>
    <p:extLst>
      <p:ext uri="{BB962C8B-B14F-4D97-AF65-F5344CB8AC3E}">
        <p14:creationId xmlns:p14="http://schemas.microsoft.com/office/powerpoint/2010/main" val="884107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3272-CEFD-49A8-B501-7653EA6F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A822B8-296A-4340-BF09-8ED752C4D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AU" dirty="0"/>
                  <a:t>Melbourne House Prices: Three algorithms</a:t>
                </a:r>
              </a:p>
              <a:p>
                <a:pPr lvl="1"/>
                <a:r>
                  <a:rPr lang="en-AU" dirty="0"/>
                  <a:t>Constant: “A house in the Melbourne Metro is a million dollars”</a:t>
                </a:r>
              </a:p>
              <a:p>
                <a:pPr lvl="1"/>
                <a:r>
                  <a:rPr lang="en-AU" dirty="0"/>
                  <a:t>LM: High-level, coarse classed features: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𝑅𝑒𝑔𝑖𝑜𝑛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&lt;10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𝑅𝑜𝑜𝑚𝑠</m:t>
                      </m:r>
                    </m:oMath>
                  </m:oMathPara>
                </a14:m>
                <a:endParaRPr lang="en-AU" dirty="0"/>
              </a:p>
              <a:p>
                <a:pPr lvl="1"/>
                <a:r>
                  <a:rPr lang="en-AU" dirty="0"/>
                  <a:t>NN: More granular features in a Neural Network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𝐷𝑎𝑦𝑠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𝑆𝑢𝑏𝑢𝑟𝑏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𝐵𝑒𝑑𝑟𝑜𝑜𝑚𝑠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𝐵𝑎𝑡h𝑟𝑜𝑜𝑚𝑠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𝐶𝑎𝑟</m:t>
                      </m:r>
                    </m:oMath>
                  </m:oMathPara>
                </a14:m>
                <a:endParaRPr lang="en-AU" dirty="0"/>
              </a:p>
              <a:p>
                <a:pPr lvl="1"/>
                <a:r>
                  <a:rPr lang="en-AU" dirty="0"/>
                  <a:t>Generally: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Process:</a:t>
                </a:r>
              </a:p>
              <a:p>
                <a:pPr lvl="1"/>
                <a:r>
                  <a:rPr lang="en-AU" dirty="0"/>
                  <a:t>Split data into training/test</a:t>
                </a:r>
              </a:p>
              <a:p>
                <a:pPr lvl="1"/>
                <a:r>
                  <a:rPr lang="en-AU" dirty="0"/>
                  <a:t>Build models on training data  (except Constant model – agnostic to data split)</a:t>
                </a:r>
              </a:p>
              <a:p>
                <a:pPr lvl="1"/>
                <a:r>
                  <a:rPr lang="en-AU" dirty="0"/>
                  <a:t>Look at error variance on test 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A822B8-296A-4340-BF09-8ED752C4D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696" b="-117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97665F-4251-4F68-B3F2-63919218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E4052B-E392-437A-B90D-3DA7C02AF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R with Microsoft ML Server and </a:t>
            </a:r>
            <a:r>
              <a:rPr lang="en-AU" b="1" dirty="0" err="1">
                <a:solidFill>
                  <a:schemeClr val="bg1"/>
                </a:solidFill>
              </a:rPr>
              <a:t>RevoScaleR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3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7A24-B796-4D03-9973-47D221B8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Example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3C9EB-F700-4B7C-B139-65D579F17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93399"/>
            <a:ext cx="9046779" cy="55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1D33E-E110-41D8-B6B6-FCA9AE8A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Disclosures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C8E6E-F6A3-43A8-BD52-431F1C02F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6281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53AA-A183-4537-837D-5D93A62D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Inconvenience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48E09-B5F8-44B9-8BB6-8368EA2BC3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AU" dirty="0"/>
                  <a:t>Recall, generally: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True function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is unknown (and largely a question of philosophy)</a:t>
                </a:r>
              </a:p>
              <a:p>
                <a:pPr lvl="1"/>
                <a:r>
                  <a:rPr lang="en-AU" dirty="0"/>
                  <a:t>True input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, also unknown, but one thing at  time!</a:t>
                </a:r>
              </a:p>
              <a:p>
                <a:r>
                  <a:rPr lang="en-AU" dirty="0"/>
                  <a:t>We guess a function,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AU" dirty="0"/>
                  <a:t>, which is not the “true” function.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b="0" dirty="0"/>
              </a:p>
              <a:p>
                <a:pPr marL="0" indent="0" algn="ctr">
                  <a:buNone/>
                </a:pPr>
                <a:r>
                  <a:rPr lang="en-AU" dirty="0"/>
                  <a:t>(Algebra – see Wikipedia if you need help!)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𝐵𝑖𝑎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𝑉𝑎𝑟𝑖𝑎𝑛𝑐𝑒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48E09-B5F8-44B9-8BB6-8368EA2BC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994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00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78AFB-4BA9-4767-88F5-A6663F84A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68160"/>
            <a:ext cx="9023131" cy="5485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67A24-B796-4D03-9973-47D221B8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Example Results</a:t>
            </a:r>
          </a:p>
        </p:txBody>
      </p:sp>
    </p:spTree>
    <p:extLst>
      <p:ext uri="{BB962C8B-B14F-4D97-AF65-F5344CB8AC3E}">
        <p14:creationId xmlns:p14="http://schemas.microsoft.com/office/powerpoint/2010/main" val="3599974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0EDE-46A9-4B9F-9B86-6D19F0EF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Second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F9F7F-3EA6-4337-9A95-9E03BE3D0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I’ve been unfair: The Bias-Variance trade-off is not solely dependent on algorithm</a:t>
            </a:r>
          </a:p>
          <a:p>
            <a:pPr lvl="1"/>
            <a:r>
              <a:rPr lang="en-AU" dirty="0"/>
              <a:t>Number of parameters</a:t>
            </a:r>
          </a:p>
          <a:p>
            <a:pPr lvl="1"/>
            <a:r>
              <a:rPr lang="en-AU" dirty="0"/>
              <a:t>Granularity of features</a:t>
            </a:r>
          </a:p>
          <a:p>
            <a:r>
              <a:rPr lang="en-AU" dirty="0"/>
              <a:t>Test: Replace Region with Suburb in linear model</a:t>
            </a:r>
          </a:p>
          <a:p>
            <a:r>
              <a:rPr lang="en-AU" dirty="0"/>
              <a:t>Repeat example, now with “LM2” algorithm</a:t>
            </a:r>
          </a:p>
        </p:txBody>
      </p:sp>
    </p:spTree>
    <p:extLst>
      <p:ext uri="{BB962C8B-B14F-4D97-AF65-F5344CB8AC3E}">
        <p14:creationId xmlns:p14="http://schemas.microsoft.com/office/powerpoint/2010/main" val="10150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7A24-B796-4D03-9973-47D221B8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Example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7DCC9-426F-4DFF-9839-A5BD81CE7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3399"/>
            <a:ext cx="9046779" cy="55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52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78AFB-4BA9-4767-88F5-A6663F84A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68160"/>
            <a:ext cx="9023131" cy="5485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67A24-B796-4D03-9973-47D221B8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Example Results</a:t>
            </a:r>
          </a:p>
        </p:txBody>
      </p:sp>
    </p:spTree>
    <p:extLst>
      <p:ext uri="{BB962C8B-B14F-4D97-AF65-F5344CB8AC3E}">
        <p14:creationId xmlns:p14="http://schemas.microsoft.com/office/powerpoint/2010/main" val="4131268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F8A91E-846F-4243-8760-950468E36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68149"/>
            <a:ext cx="9023131" cy="5485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67A24-B796-4D03-9973-47D221B8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Example Results</a:t>
            </a:r>
          </a:p>
        </p:txBody>
      </p:sp>
    </p:spTree>
    <p:extLst>
      <p:ext uri="{BB962C8B-B14F-4D97-AF65-F5344CB8AC3E}">
        <p14:creationId xmlns:p14="http://schemas.microsoft.com/office/powerpoint/2010/main" val="1679457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0D2A0-A967-4B88-A660-752DECD0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318E-492E-46FF-BCE8-0408437B9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Bias-Variance Trade-off: Using more granular data will (generally) help reduce error but leads to greater variance</a:t>
            </a:r>
          </a:p>
          <a:p>
            <a:r>
              <a:rPr lang="en-AU" dirty="0"/>
              <a:t>Randomly splitting data into training/test leads to random models</a:t>
            </a:r>
          </a:p>
          <a:p>
            <a:pPr lvl="1"/>
            <a:r>
              <a:rPr lang="en-AU" dirty="0"/>
              <a:t>Which do you pick for implementation? More on this later….</a:t>
            </a:r>
          </a:p>
          <a:p>
            <a:r>
              <a:rPr lang="en-AU" dirty="0"/>
              <a:t>Diagnostics:</a:t>
            </a:r>
          </a:p>
          <a:p>
            <a:pPr lvl="1"/>
            <a:r>
              <a:rPr lang="en-AU" dirty="0"/>
              <a:t>Outlier detection</a:t>
            </a:r>
          </a:p>
          <a:p>
            <a:pPr lvl="1"/>
            <a:r>
              <a:rPr lang="en-AU" dirty="0"/>
              <a:t>Confidence intervals</a:t>
            </a:r>
          </a:p>
          <a:p>
            <a:pPr lvl="1"/>
            <a:r>
              <a:rPr lang="en-AU" dirty="0"/>
              <a:t>Regularisation (Ridge Regression, LASSO)</a:t>
            </a:r>
          </a:p>
        </p:txBody>
      </p:sp>
    </p:spTree>
    <p:extLst>
      <p:ext uri="{BB962C8B-B14F-4D97-AF65-F5344CB8AC3E}">
        <p14:creationId xmlns:p14="http://schemas.microsoft.com/office/powerpoint/2010/main" val="16508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0D2A0-A967-4B88-A660-752DECD0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318E-492E-46FF-BCE8-0408437B9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Bias-Variance Trade-off: Using more granular data will (generally) help reduce error but leads to greater variance</a:t>
            </a:r>
          </a:p>
          <a:p>
            <a:r>
              <a:rPr lang="en-AU" dirty="0"/>
              <a:t>Randomly splitting data into training/test leads to random models</a:t>
            </a:r>
          </a:p>
          <a:p>
            <a:pPr lvl="1"/>
            <a:r>
              <a:rPr lang="en-AU" dirty="0"/>
              <a:t>Which do you pick for implementation? More on this later….</a:t>
            </a:r>
          </a:p>
          <a:p>
            <a:r>
              <a:rPr lang="en-AU" dirty="0"/>
              <a:t>Diagnostics:</a:t>
            </a:r>
          </a:p>
          <a:p>
            <a:pPr lvl="1"/>
            <a:r>
              <a:rPr lang="en-AU" dirty="0"/>
              <a:t>Confidence intervals</a:t>
            </a:r>
          </a:p>
          <a:p>
            <a:pPr lvl="1"/>
            <a:r>
              <a:rPr lang="en-AU" dirty="0"/>
              <a:t>Outlier detection</a:t>
            </a:r>
          </a:p>
          <a:p>
            <a:pPr lvl="1"/>
            <a:r>
              <a:rPr lang="en-AU" dirty="0"/>
              <a:t>Regularisation (Ridge Regression, LASSO)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40C0B-C81B-44A7-92E4-E627F670EF83}"/>
              </a:ext>
            </a:extLst>
          </p:cNvPr>
          <p:cNvSpPr txBox="1"/>
          <p:nvPr/>
        </p:nvSpPr>
        <p:spPr>
          <a:xfrm>
            <a:off x="7906406" y="6266793"/>
            <a:ext cx="3594539" cy="28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https://www.quora.com/What-is-bias-and-variance</a:t>
            </a:r>
            <a:endParaRPr lang="en-A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qph.fs.quoracdn.net/main-qimg-329a28726c5a092db0025758577e0398">
            <a:extLst>
              <a:ext uri="{FF2B5EF4-FFF2-40B4-BE49-F238E27FC236}">
                <a16:creationId xmlns:a16="http://schemas.microsoft.com/office/drawing/2014/main" id="{BB17597F-CB8E-4F47-A725-424B8B66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600075"/>
            <a:ext cx="6276975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030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0D2A0-A967-4B88-A660-752DECD0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318E-492E-46FF-BCE8-0408437B9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Bias-Variance Trade-off: Using more granular data will (generally) help reduce error but leads to greater variance</a:t>
            </a:r>
          </a:p>
          <a:p>
            <a:r>
              <a:rPr lang="en-AU" dirty="0"/>
              <a:t>Randomly splitting data into training/test leads to random models</a:t>
            </a:r>
          </a:p>
          <a:p>
            <a:pPr lvl="1"/>
            <a:r>
              <a:rPr lang="en-AU" dirty="0"/>
              <a:t>Which do you pick for implementation? More on this later….</a:t>
            </a:r>
          </a:p>
          <a:p>
            <a:r>
              <a:rPr lang="en-AU" dirty="0"/>
              <a:t>Diagnostics:</a:t>
            </a:r>
          </a:p>
          <a:p>
            <a:pPr lvl="1"/>
            <a:r>
              <a:rPr lang="en-AU" dirty="0"/>
              <a:t>Confidence intervals</a:t>
            </a:r>
          </a:p>
          <a:p>
            <a:pPr lvl="1"/>
            <a:r>
              <a:rPr lang="en-AU" dirty="0"/>
              <a:t>Outlier detection</a:t>
            </a:r>
          </a:p>
          <a:p>
            <a:pPr lvl="1"/>
            <a:r>
              <a:rPr lang="en-AU" dirty="0"/>
              <a:t>Regularisation (Ridge Regression, LASSO)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4AFF-DE93-415B-87FB-7AB0FA39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87" y="1825625"/>
            <a:ext cx="6608625" cy="370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77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E483-2234-44F6-815C-D60B8BAF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DDC89-AFA0-4C1E-A6E2-E672D32D6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Is this a “good deal”?</a:t>
            </a:r>
          </a:p>
        </p:txBody>
      </p:sp>
    </p:spTree>
    <p:extLst>
      <p:ext uri="{BB962C8B-B14F-4D97-AF65-F5344CB8AC3E}">
        <p14:creationId xmlns:p14="http://schemas.microsoft.com/office/powerpoint/2010/main" val="267692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0136C-1CBD-476B-96AA-C7C4559E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A1C92-6D0E-4D4F-AE8E-BCFC58910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To me and to this talk</a:t>
            </a:r>
          </a:p>
        </p:txBody>
      </p:sp>
    </p:spTree>
    <p:extLst>
      <p:ext uri="{BB962C8B-B14F-4D97-AF65-F5344CB8AC3E}">
        <p14:creationId xmlns:p14="http://schemas.microsoft.com/office/powerpoint/2010/main" val="352534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2B76E5-698A-43F3-B031-21DDC70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Convenient Approach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3709E6-AAA4-436B-9151-69C897078E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Construct mapping from input variables to binary (or multi-class) outcome flag</a:t>
            </a:r>
          </a:p>
          <a:p>
            <a:pPr lvl="1"/>
            <a:r>
              <a:rPr lang="en-AU" dirty="0"/>
              <a:t>Regression and Threshold: Regression with discrete output</a:t>
            </a:r>
          </a:p>
          <a:p>
            <a:pPr lvl="1"/>
            <a:r>
              <a:rPr lang="en-AU" dirty="0"/>
              <a:t>Compare to “similar” training points</a:t>
            </a:r>
          </a:p>
          <a:p>
            <a:r>
              <a:rPr lang="en-AU" dirty="0"/>
              <a:t>Visualisation via </a:t>
            </a:r>
            <a:r>
              <a:rPr lang="en-AU" i="1" dirty="0"/>
              <a:t>Decision Boundary</a:t>
            </a:r>
          </a:p>
        </p:txBody>
      </p:sp>
      <p:pic>
        <p:nvPicPr>
          <p:cNvPr id="2050" name="Picture 2" descr="f:id:TJO:20140106225602p:plain">
            <a:extLst>
              <a:ext uri="{FF2B5EF4-FFF2-40B4-BE49-F238E27FC236}">
                <a16:creationId xmlns:a16="http://schemas.microsoft.com/office/drawing/2014/main" id="{CAB8741C-2BBE-40F8-B900-6A3CFDA924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51" y="1825625"/>
            <a:ext cx="47232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B3E69E-2D46-4EF0-9F2E-DE746CB650CE}"/>
              </a:ext>
            </a:extLst>
          </p:cNvPr>
          <p:cNvSpPr txBox="1"/>
          <p:nvPr/>
        </p:nvSpPr>
        <p:spPr>
          <a:xfrm>
            <a:off x="5013434" y="6290441"/>
            <a:ext cx="7023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</a:rPr>
              <a:t>https://www.kdnuggets.com/2015/06/decision-boundaries-deep-learning-machine-learning-classifiers.html</a:t>
            </a:r>
          </a:p>
        </p:txBody>
      </p:sp>
    </p:spTree>
    <p:extLst>
      <p:ext uri="{BB962C8B-B14F-4D97-AF65-F5344CB8AC3E}">
        <p14:creationId xmlns:p14="http://schemas.microsoft.com/office/powerpoint/2010/main" val="74640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9232-7FF6-40BA-8FEA-EC9B80E9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Ugly Duckling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2650CA7-BA9A-4022-A1A0-069464ACF6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AU" dirty="0"/>
                  <a:t>Concerns data-driven classification</a:t>
                </a:r>
              </a:p>
              <a:p>
                <a:r>
                  <a:rPr lang="en-AU" dirty="0"/>
                  <a:t>Two features: White and First</a:t>
                </a:r>
              </a:p>
              <a:p>
                <a:pPr lvl="1"/>
                <a:r>
                  <a:rPr lang="en-AU" dirty="0"/>
                  <a:t>Combinations of features: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For any pair, half agree, half disagree, so no “natural” clusters</a:t>
                </a:r>
              </a:p>
              <a:p>
                <a:pPr lvl="1"/>
                <a:r>
                  <a:rPr lang="en-AU" dirty="0"/>
                  <a:t>Represent all options bitwise. Each pair of bits matches half the time.</a:t>
                </a:r>
              </a:p>
              <a:p>
                <a:r>
                  <a:rPr lang="en-AU" dirty="0"/>
                  <a:t>Infinite dimensional space…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2650CA7-BA9A-4022-A1A0-069464ACF6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7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DA16CDF-4735-403A-B4A9-7D947A28D3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0602" y="1880285"/>
            <a:ext cx="3784795" cy="42420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4DC608-49EF-4A03-A871-73CBAFE73E9D}"/>
              </a:ext>
            </a:extLst>
          </p:cNvPr>
          <p:cNvSpPr txBox="1"/>
          <p:nvPr/>
        </p:nvSpPr>
        <p:spPr>
          <a:xfrm>
            <a:off x="6870602" y="6176963"/>
            <a:ext cx="5079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</a:rPr>
              <a:t>https://commons.wikimedia.org/wiki/File:Watanabe_UglyDucklingTheorem_svg.svg</a:t>
            </a:r>
          </a:p>
        </p:txBody>
      </p:sp>
    </p:spTree>
    <p:extLst>
      <p:ext uri="{BB962C8B-B14F-4D97-AF65-F5344CB8AC3E}">
        <p14:creationId xmlns:p14="http://schemas.microsoft.com/office/powerpoint/2010/main" val="20982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25E6-9B64-4C3F-8CDA-ED18C514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B7A18-0956-442C-A4A8-E9CB623001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Use the regression methods: </a:t>
            </a:r>
          </a:p>
          <a:p>
            <a:pPr lvl="1"/>
            <a:r>
              <a:rPr lang="en-AU" dirty="0"/>
              <a:t>If Predicted &gt; Asking price, “good deal” as true value is greater</a:t>
            </a:r>
          </a:p>
          <a:p>
            <a:pPr lvl="1"/>
            <a:r>
              <a:rPr lang="en-AU" dirty="0"/>
              <a:t>Generate classifications on training data</a:t>
            </a:r>
          </a:p>
          <a:p>
            <a:r>
              <a:rPr lang="en-AU" dirty="0"/>
              <a:t>Extra algorithms:</a:t>
            </a:r>
          </a:p>
          <a:p>
            <a:pPr lvl="1"/>
            <a:r>
              <a:rPr lang="en-AU" dirty="0"/>
              <a:t>Ensemble: Take majority vote of three algorithms</a:t>
            </a:r>
          </a:p>
          <a:p>
            <a:pPr lvl="1"/>
            <a:r>
              <a:rPr lang="en-AU" dirty="0"/>
              <a:t>Contrarian: Reverse decision of Ensemble….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729EDCD-08DD-4EBE-AA76-8E98E06F230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33077328"/>
              </p:ext>
            </p:extLst>
          </p:nvPr>
        </p:nvGraphicFramePr>
        <p:xfrm>
          <a:off x="7017152" y="2725102"/>
          <a:ext cx="37473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625913450"/>
                    </a:ext>
                  </a:extLst>
                </a:gridCol>
                <a:gridCol w="2020104">
                  <a:extLst>
                    <a:ext uri="{9D8B030D-6E8A-4147-A177-3AD203B41FA5}">
                      <a16:colId xmlns:a16="http://schemas.microsoft.com/office/drawing/2014/main" val="3083261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Prob( Good Deal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51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0.477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9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LM (Coarse)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0.517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550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0.504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1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0.512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0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Contrarian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0.488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54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9232-7FF6-40BA-8FEA-EC9B80E9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No Free Lunch Theorem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ADEEF-1FB2-4001-961E-DBAEC0FB3D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Simulated 10,000 classification outcomes </a:t>
            </a:r>
          </a:p>
          <a:p>
            <a:r>
              <a:rPr lang="en-AU" dirty="0"/>
              <a:t>Compare performance of five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AE7961-1594-45BD-B99D-97A1A25960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717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9232-7FF6-40BA-8FEA-EC9B80E9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No Free Lunch Theorem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ADEEF-1FB2-4001-961E-DBAEC0FB3D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AU" dirty="0"/>
              <a:t>Simulated 10,000 classification outcomes </a:t>
            </a:r>
          </a:p>
          <a:p>
            <a:pPr lvl="0"/>
            <a:r>
              <a:rPr lang="en-AU" dirty="0"/>
              <a:t>Compare performance of five algorithms</a:t>
            </a:r>
          </a:p>
          <a:p>
            <a:pPr lvl="0"/>
            <a:endParaRPr lang="en-AU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DBC481-93D5-4E17-B80B-9FC98AB958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3677" y="2164320"/>
            <a:ext cx="6358767" cy="386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33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9232-7FF6-40BA-8FEA-EC9B80E9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No Free Lunch Theorem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ADEEF-1FB2-4001-961E-DBAEC0FB3D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No practical difference!</a:t>
            </a:r>
          </a:p>
          <a:p>
            <a:pPr lvl="1"/>
            <a:r>
              <a:rPr lang="en-AU" dirty="0"/>
              <a:t>Main result of the theorem: If future data are uniform, algorithms will have same average performance</a:t>
            </a:r>
          </a:p>
          <a:p>
            <a:pPr lvl="1"/>
            <a:r>
              <a:rPr lang="en-AU" dirty="0"/>
              <a:t>Uniform not the best assumption for future data, but it’s inconvenient to say what is!</a:t>
            </a:r>
          </a:p>
          <a:p>
            <a:r>
              <a:rPr lang="en-AU" dirty="0"/>
              <a:t>Corollary: Which model you use from Cross-Validation doesn’t matter if your future data are uniform!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F77C6-3E51-441E-8DF4-56C43F23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825624"/>
            <a:ext cx="6047162" cy="36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1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9232-7FF6-40BA-8FEA-EC9B80E9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No Free Lunch Theorem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ADEEF-1FB2-4001-961E-DBAEC0FB3D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No practical difference!</a:t>
            </a:r>
          </a:p>
          <a:p>
            <a:pPr lvl="1"/>
            <a:r>
              <a:rPr lang="en-AU" dirty="0"/>
              <a:t>Main result of the theorem: If future data are uniform, algorithms will have same average performance</a:t>
            </a:r>
          </a:p>
          <a:p>
            <a:pPr lvl="1"/>
            <a:r>
              <a:rPr lang="en-AU" dirty="0"/>
              <a:t>Uniform not the best assumption for future data, but it’s inconvenient to say what is!</a:t>
            </a:r>
          </a:p>
          <a:p>
            <a:r>
              <a:rPr lang="en-AU" dirty="0"/>
              <a:t>Corollary: Which model you use from Cross-Validation doesn’t matter if your future data are uniform!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F77C6-3E51-441E-8DF4-56C43F23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825624"/>
            <a:ext cx="6047162" cy="367654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A33B34-A004-4BCD-B720-D3C83F76123F}"/>
              </a:ext>
            </a:extLst>
          </p:cNvPr>
          <p:cNvSpPr/>
          <p:nvPr/>
        </p:nvSpPr>
        <p:spPr>
          <a:xfrm>
            <a:off x="2051222" y="2829697"/>
            <a:ext cx="8550875" cy="1729946"/>
          </a:xfrm>
          <a:prstGeom prst="roundRect">
            <a:avLst/>
          </a:prstGeom>
          <a:solidFill>
            <a:srgbClr val="CD7F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Try it on your data!</a:t>
            </a:r>
          </a:p>
        </p:txBody>
      </p:sp>
    </p:spTree>
    <p:extLst>
      <p:ext uri="{BB962C8B-B14F-4D97-AF65-F5344CB8AC3E}">
        <p14:creationId xmlns:p14="http://schemas.microsoft.com/office/powerpoint/2010/main" val="4248765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A0-98B7-47D9-887C-1206B4943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Anti-Learning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5C1DA-B752-4A2B-B2A0-3A372AAAB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Sometimes, your training data can mislead you</a:t>
            </a:r>
          </a:p>
          <a:p>
            <a:r>
              <a:rPr lang="en-AU" dirty="0"/>
              <a:t>Examples:</a:t>
            </a:r>
          </a:p>
          <a:p>
            <a:pPr lvl="1"/>
            <a:r>
              <a:rPr lang="en-AU" dirty="0"/>
              <a:t>“XOR Problem”</a:t>
            </a:r>
          </a:p>
          <a:p>
            <a:pPr lvl="1"/>
            <a:r>
              <a:rPr lang="en-AU" dirty="0"/>
              <a:t>Data sets from biology: Few patients, thousands (+) observations per patient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6CC35C-5AEE-483D-85D1-D901A5DD4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4" t="5479" r="26389" b="21009"/>
          <a:stretch/>
        </p:blipFill>
        <p:spPr>
          <a:xfrm>
            <a:off x="5573313" y="2443655"/>
            <a:ext cx="5888217" cy="34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A0-98B7-47D9-887C-1206B494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Classification: Anti-Learning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5C1DA-B752-4A2B-B2A0-3A372AAAB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Sometimes, your training data can mislead you</a:t>
            </a:r>
          </a:p>
          <a:p>
            <a:r>
              <a:rPr lang="en-AU" dirty="0"/>
              <a:t>Examples:</a:t>
            </a:r>
          </a:p>
          <a:p>
            <a:pPr lvl="1"/>
            <a:r>
              <a:rPr lang="en-AU" dirty="0"/>
              <a:t>“XOR Problem”</a:t>
            </a:r>
          </a:p>
          <a:p>
            <a:pPr lvl="1"/>
            <a:r>
              <a:rPr lang="en-AU" dirty="0"/>
              <a:t>Data sets from biology: Few patients, thousands (+) observations per patient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70EF3-E080-45FE-81B1-B9BAE002C60E}"/>
              </a:ext>
            </a:extLst>
          </p:cNvPr>
          <p:cNvCxnSpPr>
            <a:cxnSpLocks/>
          </p:cNvCxnSpPr>
          <p:nvPr/>
        </p:nvCxnSpPr>
        <p:spPr>
          <a:xfrm flipV="1">
            <a:off x="6096000" y="1956122"/>
            <a:ext cx="4073611" cy="320900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7D1E8D9-44B6-4B5B-84C0-B0024A691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t="1327" b="2967"/>
          <a:stretch/>
        </p:blipFill>
        <p:spPr>
          <a:xfrm>
            <a:off x="5525814" y="2475186"/>
            <a:ext cx="6009125" cy="352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25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A0-98B7-47D9-887C-1206B494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Classification: Anti-Learning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5C1DA-B752-4A2B-B2A0-3A372AAAB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Sometimes, your training data can mislead you</a:t>
            </a:r>
          </a:p>
          <a:p>
            <a:r>
              <a:rPr lang="en-AU" dirty="0"/>
              <a:t>Examples:</a:t>
            </a:r>
          </a:p>
          <a:p>
            <a:pPr lvl="1"/>
            <a:r>
              <a:rPr lang="en-AU" dirty="0"/>
              <a:t>“XOR Problem”</a:t>
            </a:r>
          </a:p>
          <a:p>
            <a:pPr lvl="1"/>
            <a:r>
              <a:rPr lang="en-AU" dirty="0"/>
              <a:t>Data sets from biology: Few patients, thousands (+) observations per patient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70EF3-E080-45FE-81B1-B9BAE002C60E}"/>
              </a:ext>
            </a:extLst>
          </p:cNvPr>
          <p:cNvCxnSpPr>
            <a:cxnSpLocks/>
          </p:cNvCxnSpPr>
          <p:nvPr/>
        </p:nvCxnSpPr>
        <p:spPr>
          <a:xfrm flipV="1">
            <a:off x="6096000" y="1956122"/>
            <a:ext cx="4073611" cy="320900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C314E51-A22F-4FF1-BA35-3DFEE1114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60" r="45236" b="43272"/>
          <a:stretch/>
        </p:blipFill>
        <p:spPr>
          <a:xfrm>
            <a:off x="5528439" y="2463361"/>
            <a:ext cx="6009125" cy="352359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44BF524-57AC-46B3-B66B-EB0E5AA40614}"/>
              </a:ext>
            </a:extLst>
          </p:cNvPr>
          <p:cNvSpPr/>
          <p:nvPr/>
        </p:nvSpPr>
        <p:spPr>
          <a:xfrm>
            <a:off x="10610195" y="5180891"/>
            <a:ext cx="804040" cy="73118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78B8ED-198F-4D32-902A-09C15CC19003}"/>
              </a:ext>
            </a:extLst>
          </p:cNvPr>
          <p:cNvSpPr/>
          <p:nvPr/>
        </p:nvSpPr>
        <p:spPr>
          <a:xfrm>
            <a:off x="10405242" y="5060735"/>
            <a:ext cx="1140206" cy="9419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934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123A-673F-422E-80F1-AA036C2C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Personal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794C5-B279-4BEF-AB4D-0BE7A8EB1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6830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A0-98B7-47D9-887C-1206B494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Classification: Anti-Learning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5C1DA-B752-4A2B-B2A0-3A372AAAB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Sometimes, your training data can mislead you</a:t>
            </a:r>
          </a:p>
          <a:p>
            <a:r>
              <a:rPr lang="en-AU" dirty="0"/>
              <a:t>Examples:</a:t>
            </a:r>
          </a:p>
          <a:p>
            <a:pPr lvl="1"/>
            <a:r>
              <a:rPr lang="en-AU" dirty="0"/>
              <a:t>“XOR Problem”</a:t>
            </a:r>
          </a:p>
          <a:p>
            <a:pPr lvl="1"/>
            <a:r>
              <a:rPr lang="en-AU" dirty="0"/>
              <a:t>Data sets from biology: Few patients, thousands (+) observations per patient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70EF3-E080-45FE-81B1-B9BAE002C60E}"/>
              </a:ext>
            </a:extLst>
          </p:cNvPr>
          <p:cNvCxnSpPr>
            <a:cxnSpLocks/>
          </p:cNvCxnSpPr>
          <p:nvPr/>
        </p:nvCxnSpPr>
        <p:spPr>
          <a:xfrm flipV="1">
            <a:off x="6096000" y="1956122"/>
            <a:ext cx="4073611" cy="320900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59CB5B3-2F15-4BDA-AB8C-32B3066B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107" y="2472560"/>
            <a:ext cx="6029325" cy="35052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5479C9-B09F-47A4-9859-224BF549C3A0}"/>
              </a:ext>
            </a:extLst>
          </p:cNvPr>
          <p:cNvSpPr/>
          <p:nvPr/>
        </p:nvSpPr>
        <p:spPr>
          <a:xfrm>
            <a:off x="10607015" y="5165125"/>
            <a:ext cx="804040" cy="73118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2" descr="f:id:TJO:20140106225602p:plain">
            <a:extLst>
              <a:ext uri="{FF2B5EF4-FFF2-40B4-BE49-F238E27FC236}">
                <a16:creationId xmlns:a16="http://schemas.microsoft.com/office/drawing/2014/main" id="{8A84086B-7EED-4C0C-8993-D340106863D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51" y="1825625"/>
            <a:ext cx="47232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0FE8D7-3DAA-4BE9-AA26-35A034C8BF9D}"/>
              </a:ext>
            </a:extLst>
          </p:cNvPr>
          <p:cNvGrpSpPr/>
          <p:nvPr/>
        </p:nvGrpSpPr>
        <p:grpSpPr>
          <a:xfrm>
            <a:off x="7485321" y="2849530"/>
            <a:ext cx="3216266" cy="2813229"/>
            <a:chOff x="7485321" y="2849530"/>
            <a:chExt cx="3216266" cy="281322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D3C5B4-2319-415C-AC27-7744F91803DD}"/>
                </a:ext>
              </a:extLst>
            </p:cNvPr>
            <p:cNvSpPr/>
            <p:nvPr/>
          </p:nvSpPr>
          <p:spPr>
            <a:xfrm>
              <a:off x="7485321" y="2849530"/>
              <a:ext cx="900223" cy="652130"/>
            </a:xfrm>
            <a:prstGeom prst="ellipse">
              <a:avLst/>
            </a:prstGeom>
            <a:solidFill>
              <a:srgbClr val="FF0000">
                <a:alpha val="4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574C26-CAEC-4040-998D-8B0701BCF298}"/>
                </a:ext>
              </a:extLst>
            </p:cNvPr>
            <p:cNvSpPr/>
            <p:nvPr/>
          </p:nvSpPr>
          <p:spPr>
            <a:xfrm>
              <a:off x="9795699" y="2849530"/>
              <a:ext cx="900223" cy="652130"/>
            </a:xfrm>
            <a:prstGeom prst="ellipse">
              <a:avLst/>
            </a:prstGeom>
            <a:solidFill>
              <a:srgbClr val="FF0000">
                <a:alpha val="4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E6DD2F-B354-4651-AD35-5D0E08BA8C48}"/>
                </a:ext>
              </a:extLst>
            </p:cNvPr>
            <p:cNvSpPr/>
            <p:nvPr/>
          </p:nvSpPr>
          <p:spPr>
            <a:xfrm>
              <a:off x="9801364" y="5010629"/>
              <a:ext cx="900223" cy="652130"/>
            </a:xfrm>
            <a:prstGeom prst="ellipse">
              <a:avLst/>
            </a:prstGeom>
            <a:solidFill>
              <a:srgbClr val="FF0000">
                <a:alpha val="4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D8D98C-9CCD-4B4C-973C-D2A423E939CC}"/>
                </a:ext>
              </a:extLst>
            </p:cNvPr>
            <p:cNvSpPr/>
            <p:nvPr/>
          </p:nvSpPr>
          <p:spPr>
            <a:xfrm>
              <a:off x="7520761" y="4969557"/>
              <a:ext cx="900223" cy="652130"/>
            </a:xfrm>
            <a:prstGeom prst="ellipse">
              <a:avLst/>
            </a:prstGeom>
            <a:solidFill>
              <a:srgbClr val="FF0000">
                <a:alpha val="4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CA8E9B-5A5D-44B1-99F1-841D19A86ABB}"/>
              </a:ext>
            </a:extLst>
          </p:cNvPr>
          <p:cNvGrpSpPr/>
          <p:nvPr/>
        </p:nvGrpSpPr>
        <p:grpSpPr>
          <a:xfrm>
            <a:off x="6565143" y="1220664"/>
            <a:ext cx="3613118" cy="3834188"/>
            <a:chOff x="6565143" y="1220664"/>
            <a:chExt cx="3613118" cy="3834188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E0231BB-865D-4D85-8E6C-5C5641FAFBDF}"/>
                </a:ext>
              </a:extLst>
            </p:cNvPr>
            <p:cNvSpPr/>
            <p:nvPr/>
          </p:nvSpPr>
          <p:spPr>
            <a:xfrm rot="749204" flipV="1">
              <a:off x="8844956" y="1220664"/>
              <a:ext cx="1333305" cy="1706043"/>
            </a:xfrm>
            <a:prstGeom prst="arc">
              <a:avLst>
                <a:gd name="adj1" fmla="val 16200000"/>
                <a:gd name="adj2" fmla="val 21027885"/>
              </a:avLst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8D4EBC35-9A7B-4C11-8851-5A29A72578B6}"/>
                </a:ext>
              </a:extLst>
            </p:cNvPr>
            <p:cNvSpPr/>
            <p:nvPr/>
          </p:nvSpPr>
          <p:spPr>
            <a:xfrm rot="749204" flipV="1">
              <a:off x="6565143" y="3348809"/>
              <a:ext cx="1333305" cy="1706043"/>
            </a:xfrm>
            <a:prstGeom prst="arc">
              <a:avLst>
                <a:gd name="adj1" fmla="val 16200000"/>
                <a:gd name="adj2" fmla="val 21027885"/>
              </a:avLst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A7FA68-E562-4A09-8903-2AEFD1C0144F}"/>
                </a:ext>
              </a:extLst>
            </p:cNvPr>
            <p:cNvCxnSpPr/>
            <p:nvPr/>
          </p:nvCxnSpPr>
          <p:spPr>
            <a:xfrm>
              <a:off x="6740165" y="2811822"/>
              <a:ext cx="923827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50D6D63-5DB0-4AE2-8F0A-2A50EB42EA9E}"/>
                </a:ext>
              </a:extLst>
            </p:cNvPr>
            <p:cNvCxnSpPr>
              <a:cxnSpLocks/>
            </p:cNvCxnSpPr>
            <p:nvPr/>
          </p:nvCxnSpPr>
          <p:spPr>
            <a:xfrm>
              <a:off x="7605604" y="2050585"/>
              <a:ext cx="0" cy="78525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6F6379-8487-4A97-9F66-3263EC5D3DEA}"/>
                </a:ext>
              </a:extLst>
            </p:cNvPr>
            <p:cNvCxnSpPr/>
            <p:nvPr/>
          </p:nvCxnSpPr>
          <p:spPr>
            <a:xfrm>
              <a:off x="9070156" y="4986611"/>
              <a:ext cx="923827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0F675FA-56BF-4E76-ACB4-F6F53EE1581B}"/>
                </a:ext>
              </a:extLst>
            </p:cNvPr>
            <p:cNvCxnSpPr>
              <a:cxnSpLocks/>
            </p:cNvCxnSpPr>
            <p:nvPr/>
          </p:nvCxnSpPr>
          <p:spPr>
            <a:xfrm>
              <a:off x="9935595" y="4225374"/>
              <a:ext cx="0" cy="78525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283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9232-7FF6-40BA-8FEA-EC9B80E9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4C40-0583-4596-B606-56BA782EA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Purely data-driven classification isn’t possible: </a:t>
            </a:r>
          </a:p>
          <a:p>
            <a:pPr lvl="1"/>
            <a:r>
              <a:rPr lang="en-AU" dirty="0"/>
              <a:t>Need to select features!</a:t>
            </a:r>
          </a:p>
          <a:p>
            <a:r>
              <a:rPr lang="en-AU" dirty="0"/>
              <a:t>Modelling unseen data is inconvenient: How will they be distributed?</a:t>
            </a:r>
          </a:p>
          <a:p>
            <a:pPr lvl="1"/>
            <a:r>
              <a:rPr lang="en-AU" dirty="0"/>
              <a:t>If you use your model, it won’t test your model.</a:t>
            </a:r>
          </a:p>
          <a:p>
            <a:pPr lvl="1"/>
            <a:r>
              <a:rPr lang="en-AU" dirty="0"/>
              <a:t>If they’re uniform, then NFL may imply no algorithm is better</a:t>
            </a:r>
          </a:p>
          <a:p>
            <a:r>
              <a:rPr lang="en-AU" dirty="0"/>
              <a:t>Anti-Learning happens sometimes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182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9232-7FF6-40BA-8FEA-EC9B80E9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4C40-0583-4596-B606-56BA782EA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Purely data-driven classification isn’t possible: </a:t>
            </a:r>
          </a:p>
          <a:p>
            <a:pPr lvl="1"/>
            <a:r>
              <a:rPr lang="en-AU" dirty="0"/>
              <a:t>Need to select features!</a:t>
            </a:r>
          </a:p>
          <a:p>
            <a:r>
              <a:rPr lang="en-AU" dirty="0"/>
              <a:t>Modelling unseen data is inconvenient: How will they be distributed?</a:t>
            </a:r>
          </a:p>
          <a:p>
            <a:pPr lvl="1"/>
            <a:r>
              <a:rPr lang="en-AU" dirty="0"/>
              <a:t>If you use your model, it won’t test your model.</a:t>
            </a:r>
          </a:p>
          <a:p>
            <a:pPr lvl="1"/>
            <a:r>
              <a:rPr lang="en-AU" dirty="0"/>
              <a:t>If they’re uniform, then NFL may imply no algorithm is better</a:t>
            </a:r>
          </a:p>
          <a:p>
            <a:r>
              <a:rPr lang="en-AU" dirty="0"/>
              <a:t>Anti-Learning happens sometimes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8136F-9CD7-47F9-ABE3-6752EB7A4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57" y="1487211"/>
            <a:ext cx="8203060" cy="45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88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A037-73CB-407F-8BD8-6FF254C5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8370-F155-405B-B189-FD588864C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3200" b="1" i="1" dirty="0">
                <a:solidFill>
                  <a:schemeClr val="bg1"/>
                </a:solidFill>
              </a:rPr>
              <a:t>You can observe a lot by just watching. </a:t>
            </a:r>
          </a:p>
          <a:p>
            <a:r>
              <a:rPr lang="en-AU" dirty="0">
                <a:solidFill>
                  <a:schemeClr val="bg1"/>
                </a:solidFill>
              </a:rPr>
              <a:t>– Yogi Berra</a:t>
            </a:r>
          </a:p>
        </p:txBody>
      </p:sp>
    </p:spTree>
    <p:extLst>
      <p:ext uri="{BB962C8B-B14F-4D97-AF65-F5344CB8AC3E}">
        <p14:creationId xmlns:p14="http://schemas.microsoft.com/office/powerpoint/2010/main" val="109613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9232-7FF6-40BA-8FEA-EC9B80E9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4C40-0583-4596-B606-56BA782EA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Inconvenient mathematical concepts in data science:</a:t>
            </a:r>
          </a:p>
          <a:p>
            <a:pPr lvl="1"/>
            <a:r>
              <a:rPr lang="en-AU" dirty="0"/>
              <a:t>Bias-Variance Trade-off: Granularity of data &amp; algorithm</a:t>
            </a:r>
          </a:p>
          <a:p>
            <a:pPr lvl="1"/>
            <a:r>
              <a:rPr lang="en-AU" dirty="0"/>
              <a:t>Ugly Duckling Theorem: Must use judgment regarding “best” variables</a:t>
            </a:r>
          </a:p>
          <a:p>
            <a:pPr lvl="1"/>
            <a:r>
              <a:rPr lang="en-AU" dirty="0"/>
              <a:t>No Free Lunch Theorem: Generalised performance is hard to estimate</a:t>
            </a:r>
            <a:endParaRPr lang="en-AU" b="1" i="1" dirty="0"/>
          </a:p>
          <a:p>
            <a:r>
              <a:rPr lang="en-AU" dirty="0"/>
              <a:t>Challenges:</a:t>
            </a:r>
          </a:p>
          <a:p>
            <a:pPr lvl="1"/>
            <a:r>
              <a:rPr lang="en-AU" dirty="0"/>
              <a:t>Performance vs Interpretability</a:t>
            </a:r>
          </a:p>
          <a:p>
            <a:pPr lvl="1"/>
            <a:r>
              <a:rPr lang="en-AU" dirty="0"/>
              <a:t>Does your model define the metric or does the metric define your model?</a:t>
            </a:r>
          </a:p>
        </p:txBody>
      </p:sp>
    </p:spTree>
    <p:extLst>
      <p:ext uri="{BB962C8B-B14F-4D97-AF65-F5344CB8AC3E}">
        <p14:creationId xmlns:p14="http://schemas.microsoft.com/office/powerpoint/2010/main" val="32508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5526-D747-4147-827B-F9EBD6A9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03526-A360-4EED-A5F9-19340ACD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Performance vs Interpretability:</a:t>
            </a:r>
          </a:p>
          <a:p>
            <a:pPr lvl="1"/>
            <a:r>
              <a:rPr lang="en-AU" dirty="0"/>
              <a:t>“Like past data” is fine – even if you don’t have a mathematical definition of what “past data” means</a:t>
            </a:r>
          </a:p>
          <a:p>
            <a:pPr lvl="1"/>
            <a:r>
              <a:rPr lang="en-AU" dirty="0"/>
              <a:t>“If the model is working, then we don’t care you can’t explain it” is logically equivalent to “If we care you can’t explain it, then the model is not working”</a:t>
            </a:r>
          </a:p>
          <a:p>
            <a:pPr lvl="1"/>
            <a:r>
              <a:rPr lang="en-AU" dirty="0"/>
              <a:t>Better to ask: “If the model isn’t working, do you care if we can’t explain it?”</a:t>
            </a:r>
          </a:p>
          <a:p>
            <a:r>
              <a:rPr lang="en-AU" dirty="0"/>
              <a:t>Does the model define the metric or does the metric define the model?</a:t>
            </a:r>
          </a:p>
          <a:p>
            <a:pPr lvl="1"/>
            <a:r>
              <a:rPr lang="en-AU" dirty="0"/>
              <a:t>Does the performance on test data define which is “best”?</a:t>
            </a:r>
          </a:p>
          <a:p>
            <a:pPr lvl="1"/>
            <a:r>
              <a:rPr lang="en-AU" dirty="0"/>
              <a:t>Can you tweak your model based on performance on test data?</a:t>
            </a:r>
          </a:p>
          <a:p>
            <a:pPr lvl="1"/>
            <a:r>
              <a:rPr lang="en-AU" dirty="0"/>
              <a:t>What assurance do you have that your model is useful?</a:t>
            </a:r>
          </a:p>
          <a:p>
            <a:pPr lvl="1"/>
            <a:r>
              <a:rPr lang="en-AU" dirty="0"/>
              <a:t>Business metrics confound things further!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68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5526-D747-4147-827B-F9EBD6A9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03526-A360-4EED-A5F9-19340ACD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Performance vs Interpretability:</a:t>
            </a:r>
          </a:p>
          <a:p>
            <a:pPr lvl="1"/>
            <a:r>
              <a:rPr lang="en-AU" dirty="0"/>
              <a:t>“Like past data” is fine – even if you don’t have a mathematical definition of what “past data” means</a:t>
            </a:r>
          </a:p>
          <a:p>
            <a:pPr lvl="1"/>
            <a:r>
              <a:rPr lang="en-AU" dirty="0"/>
              <a:t>“If the model is working, then we don’t care you can’t explain it” is logically equivalent to “If we care you can’t explain it, then the model is not working”</a:t>
            </a:r>
          </a:p>
          <a:p>
            <a:pPr lvl="1"/>
            <a:r>
              <a:rPr lang="en-AU" dirty="0"/>
              <a:t>Better to ask: “If the model isn’t working, do you care if we can’t explain it?”</a:t>
            </a:r>
          </a:p>
          <a:p>
            <a:r>
              <a:rPr lang="en-AU" dirty="0"/>
              <a:t>Does the model define the metric or does the metric define the model?</a:t>
            </a:r>
          </a:p>
          <a:p>
            <a:pPr lvl="1"/>
            <a:r>
              <a:rPr lang="en-AU" dirty="0"/>
              <a:t>Does the performance on test data define which is “best”?</a:t>
            </a:r>
          </a:p>
          <a:p>
            <a:pPr lvl="1"/>
            <a:r>
              <a:rPr lang="en-AU" dirty="0"/>
              <a:t>Can you tweak your model based on performance on test data?</a:t>
            </a:r>
          </a:p>
          <a:p>
            <a:pPr lvl="1"/>
            <a:r>
              <a:rPr lang="en-AU" dirty="0"/>
              <a:t>What assurance do you have that your model is useful?</a:t>
            </a:r>
          </a:p>
          <a:p>
            <a:pPr lvl="1"/>
            <a:r>
              <a:rPr lang="en-AU" dirty="0"/>
              <a:t>Business metrics confound things further!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89CCE-9BF1-4773-8AEF-8809D431B1E7}"/>
              </a:ext>
            </a:extLst>
          </p:cNvPr>
          <p:cNvSpPr txBox="1"/>
          <p:nvPr/>
        </p:nvSpPr>
        <p:spPr>
          <a:xfrm>
            <a:off x="4162098" y="6266793"/>
            <a:ext cx="733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https://www.abc.net.au/news/2019-04-29/budget-forecasts-for-wage-growth-vs-actual-growth/11053144</a:t>
            </a:r>
            <a:endParaRPr lang="en-A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ine graph shows actual wage price index plunge in 2016-17, lower than the 2007-2023 budget forecasts">
            <a:extLst>
              <a:ext uri="{FF2B5EF4-FFF2-40B4-BE49-F238E27FC236}">
                <a16:creationId xmlns:a16="http://schemas.microsoft.com/office/drawing/2014/main" id="{6FF1A651-403C-473F-9CCE-1FE579CFB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600075"/>
            <a:ext cx="66675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77A05D-8FC6-4CDF-8755-3350419B8EF7}"/>
              </a:ext>
            </a:extLst>
          </p:cNvPr>
          <p:cNvSpPr/>
          <p:nvPr/>
        </p:nvSpPr>
        <p:spPr>
          <a:xfrm>
            <a:off x="4637315" y="2645229"/>
            <a:ext cx="489857" cy="28302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384A1A1-7D0C-4BF1-A8E7-D8FF8CF4BDA4}"/>
              </a:ext>
            </a:extLst>
          </p:cNvPr>
          <p:cNvSpPr/>
          <p:nvPr/>
        </p:nvSpPr>
        <p:spPr>
          <a:xfrm>
            <a:off x="7086600" y="4153537"/>
            <a:ext cx="1719943" cy="1118280"/>
          </a:xfrm>
          <a:custGeom>
            <a:avLst/>
            <a:gdLst>
              <a:gd name="connsiteX0" fmla="*/ 0 w 1883229"/>
              <a:gd name="connsiteY0" fmla="*/ 679720 h 1118280"/>
              <a:gd name="connsiteX1" fmla="*/ 348343 w 1883229"/>
              <a:gd name="connsiteY1" fmla="*/ 505549 h 1118280"/>
              <a:gd name="connsiteX2" fmla="*/ 892629 w 1883229"/>
              <a:gd name="connsiteY2" fmla="*/ 1115149 h 1118280"/>
              <a:gd name="connsiteX3" fmla="*/ 1436914 w 1883229"/>
              <a:gd name="connsiteY3" fmla="*/ 712377 h 1118280"/>
              <a:gd name="connsiteX4" fmla="*/ 1741714 w 1883229"/>
              <a:gd name="connsiteY4" fmla="*/ 37463 h 1118280"/>
              <a:gd name="connsiteX5" fmla="*/ 1883229 w 1883229"/>
              <a:gd name="connsiteY5" fmla="*/ 146320 h 111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3229" h="1118280">
                <a:moveTo>
                  <a:pt x="0" y="679720"/>
                </a:moveTo>
                <a:cubicBezTo>
                  <a:pt x="99786" y="556348"/>
                  <a:pt x="199572" y="432977"/>
                  <a:pt x="348343" y="505549"/>
                </a:cubicBezTo>
                <a:cubicBezTo>
                  <a:pt x="497115" y="578120"/>
                  <a:pt x="711201" y="1080678"/>
                  <a:pt x="892629" y="1115149"/>
                </a:cubicBezTo>
                <a:cubicBezTo>
                  <a:pt x="1074058" y="1149620"/>
                  <a:pt x="1295400" y="891991"/>
                  <a:pt x="1436914" y="712377"/>
                </a:cubicBezTo>
                <a:cubicBezTo>
                  <a:pt x="1578428" y="532763"/>
                  <a:pt x="1667328" y="131806"/>
                  <a:pt x="1741714" y="37463"/>
                </a:cubicBezTo>
                <a:cubicBezTo>
                  <a:pt x="1816100" y="-56880"/>
                  <a:pt x="1849664" y="44720"/>
                  <a:pt x="1883229" y="146320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203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FA44F9-0A2C-4D2B-B1A9-85EE3326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you can find 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9AD690-1213-41D8-B90B-1C1D2B13F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LinkedIn (Craig Savage)</a:t>
            </a:r>
          </a:p>
          <a:p>
            <a:pPr marL="228600" lvl="2" indent="0">
              <a:spcBef>
                <a:spcPts val="1000"/>
              </a:spcBef>
              <a:buNone/>
            </a:pPr>
            <a:r>
              <a:rPr lang="en-US" sz="3400" dirty="0">
                <a:hlinkClick r:id="rId2"/>
              </a:rPr>
              <a:t>https://www.linkedin.com/in/craig-doc-savage</a:t>
            </a:r>
            <a:endParaRPr lang="en-US" sz="3400" dirty="0"/>
          </a:p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YouTube (</a:t>
            </a:r>
            <a:r>
              <a:rPr lang="en-US" sz="3200" dirty="0" err="1"/>
              <a:t>DocSavage</a:t>
            </a:r>
            <a:r>
              <a:rPr lang="en-US" sz="3200" dirty="0"/>
              <a:t>)</a:t>
            </a:r>
            <a:endParaRPr lang="en-US" dirty="0"/>
          </a:p>
          <a:p>
            <a:pPr marL="228600" lvl="2" indent="0">
              <a:spcBef>
                <a:spcPts val="1000"/>
              </a:spcBef>
              <a:buNone/>
            </a:pPr>
            <a:r>
              <a:rPr lang="en-AU" sz="3400" dirty="0">
                <a:hlinkClick r:id="rId3"/>
              </a:rPr>
              <a:t>https://goo.gl/Mjp6Sc</a:t>
            </a:r>
            <a:endParaRPr lang="en-AU" sz="3400" dirty="0"/>
          </a:p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GitHub (</a:t>
            </a:r>
            <a:r>
              <a:rPr lang="en-US" sz="3200" dirty="0" err="1"/>
              <a:t>SavageDoc</a:t>
            </a:r>
            <a:r>
              <a:rPr lang="en-US" sz="3200" dirty="0"/>
              <a:t>)</a:t>
            </a:r>
            <a:endParaRPr lang="en-US" dirty="0"/>
          </a:p>
          <a:p>
            <a:pPr marL="228600" lvl="2" indent="0">
              <a:spcBef>
                <a:spcPts val="1000"/>
              </a:spcBef>
              <a:buNone/>
            </a:pPr>
            <a:r>
              <a:rPr lang="en-US" sz="3400" dirty="0">
                <a:hlinkClick r:id="rId4"/>
              </a:rPr>
              <a:t>https://github.com/SavageDoc/</a:t>
            </a:r>
            <a:endParaRPr lang="en-US" sz="3400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1358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F333-1AF8-4979-90A2-169F4CC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5158-77A7-4509-8BC8-4B7A8E6B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Microsoft</a:t>
            </a:r>
          </a:p>
          <a:p>
            <a:pPr lvl="1"/>
            <a:r>
              <a:rPr lang="en-AU" dirty="0"/>
              <a:t>Hosting this event</a:t>
            </a:r>
          </a:p>
          <a:p>
            <a:pPr lvl="1"/>
            <a:r>
              <a:rPr lang="en-AU" dirty="0"/>
              <a:t>Microsoft ML Server</a:t>
            </a:r>
          </a:p>
          <a:p>
            <a:r>
              <a:rPr lang="en-AU" dirty="0"/>
              <a:t>Kaggle</a:t>
            </a:r>
          </a:p>
          <a:p>
            <a:pPr lvl="1"/>
            <a:r>
              <a:rPr lang="en-AU" dirty="0"/>
              <a:t>Data, kernels, community</a:t>
            </a:r>
          </a:p>
          <a:p>
            <a:r>
              <a:rPr lang="en-AU" dirty="0"/>
              <a:t>Giphy.com</a:t>
            </a:r>
          </a:p>
          <a:p>
            <a:pPr lvl="1"/>
            <a:r>
              <a:rPr lang="en-AU" dirty="0"/>
              <a:t>So many gifs, so little time….</a:t>
            </a:r>
          </a:p>
        </p:txBody>
      </p:sp>
    </p:spTree>
    <p:extLst>
      <p:ext uri="{BB962C8B-B14F-4D97-AF65-F5344CB8AC3E}">
        <p14:creationId xmlns:p14="http://schemas.microsoft.com/office/powerpoint/2010/main" val="155936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F333-1AF8-4979-90A2-169F4CC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5158-77A7-4509-8BC8-4B7A8E6B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Microsoft</a:t>
            </a:r>
          </a:p>
          <a:p>
            <a:pPr lvl="1"/>
            <a:r>
              <a:rPr lang="en-AU" dirty="0"/>
              <a:t>Hosting this event</a:t>
            </a:r>
          </a:p>
          <a:p>
            <a:pPr lvl="1"/>
            <a:r>
              <a:rPr lang="en-AU" dirty="0"/>
              <a:t>Microsoft ML Server</a:t>
            </a:r>
          </a:p>
          <a:p>
            <a:r>
              <a:rPr lang="en-AU" dirty="0"/>
              <a:t>Kaggle</a:t>
            </a:r>
          </a:p>
          <a:p>
            <a:pPr lvl="1"/>
            <a:r>
              <a:rPr lang="en-AU" dirty="0"/>
              <a:t>Data, kernels, community</a:t>
            </a:r>
          </a:p>
          <a:p>
            <a:r>
              <a:rPr lang="en-AU" dirty="0"/>
              <a:t>Giphy.com</a:t>
            </a:r>
          </a:p>
          <a:p>
            <a:pPr lvl="1"/>
            <a:r>
              <a:rPr lang="en-AU" dirty="0"/>
              <a:t>So many gifs, so little time….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14804-1459-4D6E-9D21-3E8A09DE6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87" y="1376977"/>
            <a:ext cx="7043056" cy="52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9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Personal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MBA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42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ECFB-AEB1-4DCE-B9D5-A54BC6E9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A83D3-DE1E-44C9-BCA8-A88960A7B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Citizen Data Scientists – Melbourne</a:t>
            </a:r>
          </a:p>
          <a:p>
            <a:r>
              <a:rPr lang="en-AU" b="1" dirty="0">
                <a:solidFill>
                  <a:schemeClr val="bg1"/>
                </a:solidFill>
              </a:rPr>
              <a:t>Presented by Craig “Doc” Savage</a:t>
            </a:r>
          </a:p>
        </p:txBody>
      </p:sp>
    </p:spTree>
    <p:extLst>
      <p:ext uri="{BB962C8B-B14F-4D97-AF65-F5344CB8AC3E}">
        <p14:creationId xmlns:p14="http://schemas.microsoft.com/office/powerpoint/2010/main" val="269265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Personal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MBA</a:t>
            </a:r>
          </a:p>
          <a:p>
            <a:r>
              <a:rPr lang="en-US" dirty="0"/>
              <a:t>Roughly 20 years experience in industry:</a:t>
            </a:r>
          </a:p>
          <a:p>
            <a:pPr lvl="1"/>
            <a:r>
              <a:rPr lang="en-US" dirty="0" err="1"/>
              <a:t>Defence</a:t>
            </a:r>
            <a:endParaRPr lang="en-US" dirty="0"/>
          </a:p>
          <a:p>
            <a:pPr lvl="1"/>
            <a:r>
              <a:rPr lang="en-US" dirty="0"/>
              <a:t>Biomedical Engineering</a:t>
            </a:r>
          </a:p>
          <a:p>
            <a:pPr lvl="1"/>
            <a:r>
              <a:rPr lang="en-US" dirty="0"/>
              <a:t>Banking (Risk)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5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Personal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MBA</a:t>
            </a:r>
          </a:p>
          <a:p>
            <a:r>
              <a:rPr lang="en-US" dirty="0"/>
              <a:t>Roughly 20 years experience in industry:</a:t>
            </a:r>
          </a:p>
          <a:p>
            <a:pPr lvl="1"/>
            <a:r>
              <a:rPr lang="en-US" dirty="0" err="1"/>
              <a:t>Defence</a:t>
            </a:r>
            <a:endParaRPr lang="en-US" dirty="0"/>
          </a:p>
          <a:p>
            <a:pPr lvl="1"/>
            <a:r>
              <a:rPr lang="en-US" dirty="0"/>
              <a:t>Biomedical Engineering</a:t>
            </a:r>
          </a:p>
          <a:p>
            <a:pPr lvl="1"/>
            <a:r>
              <a:rPr lang="en-US" dirty="0"/>
              <a:t>Banking (Risk)</a:t>
            </a:r>
          </a:p>
          <a:p>
            <a:r>
              <a:rPr lang="en-US" dirty="0"/>
              <a:t>Motivated by implementation of systems</a:t>
            </a:r>
          </a:p>
          <a:p>
            <a:pPr lvl="1"/>
            <a:r>
              <a:rPr lang="en-US" dirty="0"/>
              <a:t>Flight tests</a:t>
            </a:r>
          </a:p>
          <a:p>
            <a:pPr lvl="1"/>
            <a:r>
              <a:rPr lang="en-US" dirty="0"/>
              <a:t>Patient trials</a:t>
            </a:r>
          </a:p>
          <a:p>
            <a:pPr lvl="1"/>
            <a:r>
              <a:rPr lang="en-US" dirty="0"/>
              <a:t>Customer assessment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1709738" y="5867400"/>
            <a:ext cx="8772525" cy="9620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Goal is to have a measurable impact</a:t>
            </a:r>
          </a:p>
        </p:txBody>
      </p:sp>
    </p:spTree>
    <p:extLst>
      <p:ext uri="{BB962C8B-B14F-4D97-AF65-F5344CB8AC3E}">
        <p14:creationId xmlns:p14="http://schemas.microsoft.com/office/powerpoint/2010/main" val="147295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Data science is a widely used yet loosely defined term</a:t>
            </a:r>
          </a:p>
          <a:p>
            <a:pPr lvl="1"/>
            <a:r>
              <a:rPr lang="en-US" dirty="0"/>
              <a:t>Reporting summary statistics?</a:t>
            </a:r>
          </a:p>
          <a:p>
            <a:pPr lvl="1"/>
            <a:r>
              <a:rPr lang="en-US" dirty="0"/>
              <a:t>Predictive analytics?</a:t>
            </a:r>
          </a:p>
          <a:p>
            <a:pPr lvl="1"/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All of the above?</a:t>
            </a:r>
          </a:p>
        </p:txBody>
      </p:sp>
    </p:spTree>
    <p:extLst>
      <p:ext uri="{BB962C8B-B14F-4D97-AF65-F5344CB8AC3E}">
        <p14:creationId xmlns:p14="http://schemas.microsoft.com/office/powerpoint/2010/main" val="225166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750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Data science is a widely used yet loosely defined term</a:t>
            </a:r>
          </a:p>
          <a:p>
            <a:pPr lvl="1"/>
            <a:r>
              <a:rPr lang="en-US" dirty="0"/>
              <a:t>Reporting summary statistics?</a:t>
            </a:r>
          </a:p>
          <a:p>
            <a:pPr lvl="1"/>
            <a:r>
              <a:rPr lang="en-US" dirty="0"/>
              <a:t>Predictive analytics?</a:t>
            </a:r>
          </a:p>
          <a:p>
            <a:pPr lvl="1"/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All of the above?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5270F-B2D0-44D1-8F2F-3BE5D12E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17" y="466454"/>
            <a:ext cx="5302534" cy="5938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B8518-B143-4821-BD98-F948E2BCA447}"/>
              </a:ext>
            </a:extLst>
          </p:cNvPr>
          <p:cNvSpPr txBox="1"/>
          <p:nvPr/>
        </p:nvSpPr>
        <p:spPr>
          <a:xfrm>
            <a:off x="3831362" y="6452394"/>
            <a:ext cx="4179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http://datadriven.tv/blog/modern-data-scientist-infographic/</a:t>
            </a:r>
            <a:endParaRPr lang="en-AU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171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95021</TotalTime>
  <Words>1895</Words>
  <Application>Microsoft Office PowerPoint</Application>
  <PresentationFormat>Widescreen</PresentationFormat>
  <Paragraphs>286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Inconvenient Mathematics: Why Data Scientists Can’t Give Ugly Ducklings a Free Lunch</vt:lpstr>
      <vt:lpstr>Disclosures</vt:lpstr>
      <vt:lpstr>Introduction</vt:lpstr>
      <vt:lpstr>Introduction: Personal</vt:lpstr>
      <vt:lpstr>Introduction: Personal</vt:lpstr>
      <vt:lpstr>Introduction: Personal</vt:lpstr>
      <vt:lpstr>Introduction: Personal</vt:lpstr>
      <vt:lpstr>Introduction: Data Science</vt:lpstr>
      <vt:lpstr>Introduction: Data Science</vt:lpstr>
      <vt:lpstr>Introduction: Data Science</vt:lpstr>
      <vt:lpstr>Introduction: Data Science</vt:lpstr>
      <vt:lpstr>Data</vt:lpstr>
      <vt:lpstr>Data</vt:lpstr>
      <vt:lpstr>Data</vt:lpstr>
      <vt:lpstr>Data</vt:lpstr>
      <vt:lpstr>Regression</vt:lpstr>
      <vt:lpstr>Regression: Example</vt:lpstr>
      <vt:lpstr>Code</vt:lpstr>
      <vt:lpstr>Regression: Example Results</vt:lpstr>
      <vt:lpstr>Regression: Inconvenience</vt:lpstr>
      <vt:lpstr>Regression: Example Results</vt:lpstr>
      <vt:lpstr>Regression: Second Look</vt:lpstr>
      <vt:lpstr>Regression: Example Results</vt:lpstr>
      <vt:lpstr>Regression: Example Results</vt:lpstr>
      <vt:lpstr>Regression: Example Results</vt:lpstr>
      <vt:lpstr>Regression: Summary</vt:lpstr>
      <vt:lpstr>Regression: Summary</vt:lpstr>
      <vt:lpstr>Regression: Summary</vt:lpstr>
      <vt:lpstr>Classification</vt:lpstr>
      <vt:lpstr>Classification: Convenient Approach</vt:lpstr>
      <vt:lpstr>Classification: Ugly Duckling Theorem</vt:lpstr>
      <vt:lpstr>Classification: Example</vt:lpstr>
      <vt:lpstr>Classification: No Free Lunch Theorem</vt:lpstr>
      <vt:lpstr>Classification: No Free Lunch Theorem</vt:lpstr>
      <vt:lpstr>Classification: No Free Lunch Theorem</vt:lpstr>
      <vt:lpstr>Classification: No Free Lunch Theorem</vt:lpstr>
      <vt:lpstr>Classification: Anti-Learning</vt:lpstr>
      <vt:lpstr>Classification: Anti-Learning</vt:lpstr>
      <vt:lpstr>Classification: Anti-Learning</vt:lpstr>
      <vt:lpstr>Classification: Anti-Learning</vt:lpstr>
      <vt:lpstr>Classification: Summary</vt:lpstr>
      <vt:lpstr>Classification: Summary</vt:lpstr>
      <vt:lpstr>Conclusion</vt:lpstr>
      <vt:lpstr>Conclusions</vt:lpstr>
      <vt:lpstr>Challenges</vt:lpstr>
      <vt:lpstr>Challenges</vt:lpstr>
      <vt:lpstr>Where you can find me</vt:lpstr>
      <vt:lpstr>Acknowledgements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the Bottleneck:  From Fast Programs to Fast Projects</dc:title>
  <dc:creator>Doc Savage</dc:creator>
  <cp:lastModifiedBy>Craig Savage</cp:lastModifiedBy>
  <cp:revision>340</cp:revision>
  <dcterms:created xsi:type="dcterms:W3CDTF">2017-01-06T21:53:32Z</dcterms:created>
  <dcterms:modified xsi:type="dcterms:W3CDTF">2019-05-20T10:54:23Z</dcterms:modified>
</cp:coreProperties>
</file>